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655" r:id="rId2"/>
  </p:sldMasterIdLst>
  <p:notesMasterIdLst>
    <p:notesMasterId r:id="rId25"/>
  </p:notesMasterIdLst>
  <p:handoutMasterIdLst>
    <p:handoutMasterId r:id="rId26"/>
  </p:handoutMasterIdLst>
  <p:sldIdLst>
    <p:sldId id="407" r:id="rId3"/>
    <p:sldId id="459" r:id="rId4"/>
    <p:sldId id="475" r:id="rId5"/>
    <p:sldId id="414" r:id="rId6"/>
    <p:sldId id="518" r:id="rId7"/>
    <p:sldId id="520" r:id="rId8"/>
    <p:sldId id="521" r:id="rId9"/>
    <p:sldId id="522" r:id="rId10"/>
    <p:sldId id="525" r:id="rId11"/>
    <p:sldId id="523" r:id="rId12"/>
    <p:sldId id="524" r:id="rId13"/>
    <p:sldId id="526" r:id="rId14"/>
    <p:sldId id="527" r:id="rId15"/>
    <p:sldId id="528" r:id="rId16"/>
    <p:sldId id="529" r:id="rId17"/>
    <p:sldId id="530" r:id="rId18"/>
    <p:sldId id="479" r:id="rId19"/>
    <p:sldId id="411" r:id="rId20"/>
    <p:sldId id="532" r:id="rId21"/>
    <p:sldId id="535" r:id="rId22"/>
    <p:sldId id="536" r:id="rId23"/>
    <p:sldId id="533" r:id="rId24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896"/>
    <a:srgbClr val="16448E"/>
    <a:srgbClr val="026E90"/>
    <a:srgbClr val="00679A"/>
    <a:srgbClr val="085092"/>
    <a:srgbClr val="76318B"/>
    <a:srgbClr val="0944A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77" autoAdjust="0"/>
  </p:normalViewPr>
  <p:slideViewPr>
    <p:cSldViewPr snapToGrid="0">
      <p:cViewPr>
        <p:scale>
          <a:sx n="100" d="100"/>
          <a:sy n="100" d="100"/>
        </p:scale>
        <p:origin x="-193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1422" y="-8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spcBef>
                <a:spcPct val="0"/>
              </a:spcBef>
              <a:buClrTx/>
              <a:buFontTx/>
              <a:buNone/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015" y="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spcBef>
                <a:spcPct val="0"/>
              </a:spcBef>
              <a:buClrTx/>
              <a:buFontTx/>
              <a:buNone/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238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spcBef>
                <a:spcPct val="0"/>
              </a:spcBef>
              <a:buClrTx/>
              <a:buFontTx/>
              <a:buNone/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015" y="9411238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spcBef>
                <a:spcPct val="0"/>
              </a:spcBef>
              <a:buClrTx/>
              <a:buFontTx/>
              <a:buNone/>
              <a:defRPr sz="1300">
                <a:latin typeface="Times New Roman" charset="0"/>
              </a:defRPr>
            </a:lvl1pPr>
          </a:lstStyle>
          <a:p>
            <a:fld id="{99306A01-662B-A041-B4DA-CBBCC193C9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542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defTabSz="954344">
              <a:spcBef>
                <a:spcPct val="0"/>
              </a:spcBef>
              <a:buClrTx/>
              <a:buFontTx/>
              <a:buNone/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15" y="1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>
            <a:lvl1pPr algn="r" defTabSz="954344">
              <a:spcBef>
                <a:spcPct val="0"/>
              </a:spcBef>
              <a:buClrTx/>
              <a:buFontTx/>
              <a:buNone/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8" y="4704850"/>
            <a:ext cx="4983444" cy="44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1238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defTabSz="954344">
              <a:spcBef>
                <a:spcPct val="0"/>
              </a:spcBef>
              <a:buClrTx/>
              <a:buFontTx/>
              <a:buNone/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15" y="9411238"/>
            <a:ext cx="2944486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defTabSz="954344">
              <a:spcBef>
                <a:spcPct val="0"/>
              </a:spcBef>
              <a:buClrTx/>
              <a:buFontTx/>
              <a:buNone/>
              <a:defRPr sz="1300">
                <a:latin typeface="Times New Roman" charset="0"/>
              </a:defRPr>
            </a:lvl1pPr>
          </a:lstStyle>
          <a:p>
            <a:fld id="{FF97033F-B13E-6D4F-BCA6-861DC7D5F2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3804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666" y="4706387"/>
            <a:ext cx="5433169" cy="445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69894" y="743680"/>
            <a:ext cx="4457751" cy="37107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093" tIns="44047" rIns="88093" bIns="4404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47" name="Text Box 3"/>
          <p:cNvSpPr>
            <a:spLocks noGrp="1" noChangeArrowheads="1"/>
          </p:cNvSpPr>
          <p:nvPr>
            <p:ph type="body"/>
          </p:nvPr>
        </p:nvSpPr>
        <p:spPr>
          <a:xfrm>
            <a:off x="680666" y="4704851"/>
            <a:ext cx="5430130" cy="445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169894" y="743680"/>
            <a:ext cx="4457751" cy="37107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093" tIns="44047" rIns="88093" bIns="4404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0595" name="Text Box 3"/>
          <p:cNvSpPr>
            <a:spLocks noGrp="1" noChangeArrowheads="1"/>
          </p:cNvSpPr>
          <p:nvPr>
            <p:ph type="body"/>
          </p:nvPr>
        </p:nvSpPr>
        <p:spPr>
          <a:xfrm>
            <a:off x="680666" y="4704851"/>
            <a:ext cx="5430130" cy="445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5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666" y="4706387"/>
            <a:ext cx="5433169" cy="445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666" y="4706387"/>
            <a:ext cx="5433169" cy="445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169894" y="743680"/>
            <a:ext cx="4457751" cy="37107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093" tIns="44047" rIns="88093" bIns="4404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8851" name="Text Box 3"/>
          <p:cNvSpPr>
            <a:spLocks noGrp="1" noChangeArrowheads="1"/>
          </p:cNvSpPr>
          <p:nvPr>
            <p:ph type="body"/>
          </p:nvPr>
        </p:nvSpPr>
        <p:spPr>
          <a:xfrm>
            <a:off x="680666" y="4704851"/>
            <a:ext cx="5430130" cy="445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 can do a quick demo after the exercise if we have some time</a:t>
            </a:r>
          </a:p>
        </p:txBody>
      </p:sp>
      <p:sp>
        <p:nvSpPr>
          <p:cNvPr id="788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169894" y="743680"/>
            <a:ext cx="4457751" cy="37107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093" tIns="44047" rIns="88093" bIns="4404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8851" name="Text Box 3"/>
          <p:cNvSpPr>
            <a:spLocks noGrp="1" noChangeArrowheads="1"/>
          </p:cNvSpPr>
          <p:nvPr>
            <p:ph type="body"/>
          </p:nvPr>
        </p:nvSpPr>
        <p:spPr>
          <a:xfrm>
            <a:off x="680666" y="4704851"/>
            <a:ext cx="5430130" cy="445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 can do a quick demo after the exercise if we have some time</a:t>
            </a:r>
          </a:p>
        </p:txBody>
      </p:sp>
      <p:sp>
        <p:nvSpPr>
          <p:cNvPr id="788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666" y="4706387"/>
            <a:ext cx="5433169" cy="44559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09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69894" y="743680"/>
            <a:ext cx="4457751" cy="37107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093" tIns="44047" rIns="88093" bIns="4404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47" name="Text Box 3"/>
          <p:cNvSpPr>
            <a:spLocks noGrp="1" noChangeArrowheads="1"/>
          </p:cNvSpPr>
          <p:nvPr>
            <p:ph type="body"/>
          </p:nvPr>
        </p:nvSpPr>
        <p:spPr>
          <a:xfrm>
            <a:off x="680666" y="4704851"/>
            <a:ext cx="5430130" cy="445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69894" y="743680"/>
            <a:ext cx="4457751" cy="37107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093" tIns="44047" rIns="88093" bIns="4404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47" name="Text Box 3"/>
          <p:cNvSpPr>
            <a:spLocks noGrp="1" noChangeArrowheads="1"/>
          </p:cNvSpPr>
          <p:nvPr>
            <p:ph type="body"/>
          </p:nvPr>
        </p:nvSpPr>
        <p:spPr>
          <a:xfrm>
            <a:off x="680666" y="4704851"/>
            <a:ext cx="5430130" cy="445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69894" y="743680"/>
            <a:ext cx="4457751" cy="371071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093" tIns="44047" rIns="88093" bIns="4404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947" name="Text Box 3"/>
          <p:cNvSpPr>
            <a:spLocks noGrp="1" noChangeArrowheads="1"/>
          </p:cNvSpPr>
          <p:nvPr>
            <p:ph type="body"/>
          </p:nvPr>
        </p:nvSpPr>
        <p:spPr>
          <a:xfrm>
            <a:off x="680666" y="4704851"/>
            <a:ext cx="5430130" cy="44543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43424" indent="-36102957" defTabSz="954344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04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0933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1399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1866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-sa/2.5/scotland/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-sa/2.5/scotland/" TargetMode="Externa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Digital Curation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b="13454"/>
          <a:stretch>
            <a:fillRect/>
          </a:stretch>
        </p:blipFill>
        <p:spPr bwMode="auto">
          <a:xfrm>
            <a:off x="0" y="85725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new-orange-collage-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new-orange-collage-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86225" y="488950"/>
            <a:ext cx="5057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800" b="1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… because good research needs good data</a:t>
            </a:r>
          </a:p>
        </p:txBody>
      </p:sp>
      <p:pic>
        <p:nvPicPr>
          <p:cNvPr id="8" name="Picture 39" descr="new-orange-collage-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335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0" y="6473825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1500" b="1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JISCMRD Workshop: Meeting (Disciplinary) Challenges in Research Data Management Planning</a:t>
            </a:r>
            <a:endParaRPr lang="en-GB" sz="1500" baseline="0" dirty="0">
              <a:solidFill>
                <a:srgbClr val="FCE404"/>
              </a:solidFill>
            </a:endParaRPr>
          </a:p>
        </p:txBody>
      </p:sp>
      <p:pic>
        <p:nvPicPr>
          <p:cNvPr id="10" name="Picture 80" descr="jisc-logo-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6022975"/>
            <a:ext cx="685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2"/>
          <p:cNvSpPr txBox="1">
            <a:spLocks noChangeArrowheads="1"/>
          </p:cNvSpPr>
          <p:nvPr userDrawn="1"/>
        </p:nvSpPr>
        <p:spPr bwMode="auto">
          <a:xfrm>
            <a:off x="8093075" y="5591175"/>
            <a:ext cx="125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GB" sz="1200" b="1">
                <a:solidFill>
                  <a:schemeClr val="bg2"/>
                </a:solidFill>
                <a:ea typeface="+mn-ea"/>
                <a:cs typeface="+mn-cs"/>
              </a:rPr>
              <a:t>Funded by:</a:t>
            </a:r>
          </a:p>
        </p:txBody>
      </p:sp>
      <p:sp>
        <p:nvSpPr>
          <p:cNvPr id="12" name="Text Box 85"/>
          <p:cNvSpPr txBox="1">
            <a:spLocks noChangeArrowheads="1"/>
          </p:cNvSpPr>
          <p:nvPr userDrawn="1"/>
        </p:nvSpPr>
        <p:spPr bwMode="auto">
          <a:xfrm>
            <a:off x="1447800" y="5781675"/>
            <a:ext cx="5175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900" dirty="0">
                <a:ea typeface="+mn-ea"/>
                <a:cs typeface="+mn-cs"/>
              </a:rPr>
              <a:t>This work is licensed under the Creative Commons Attribution-</a:t>
            </a:r>
            <a:r>
              <a:rPr lang="en-US" sz="900" dirty="0" err="1">
                <a:ea typeface="+mn-ea"/>
                <a:cs typeface="+mn-cs"/>
              </a:rPr>
              <a:t>NonCommercial-ShareAlike</a:t>
            </a:r>
            <a:r>
              <a:rPr lang="en-US" sz="900" dirty="0">
                <a:ea typeface="+mn-ea"/>
                <a:cs typeface="+mn-cs"/>
              </a:rPr>
              <a:t> 2.5 UK: Scotland License. To view a copy of this license, visit </a:t>
            </a:r>
            <a:r>
              <a:rPr lang="en-US" sz="900" u="sng" dirty="0">
                <a:ea typeface="+mn-ea"/>
                <a:cs typeface="+mn-cs"/>
                <a:hlinkClick r:id="rId5"/>
              </a:rPr>
              <a:t>http://creativecommons.org/licenses/by-nc-sa/2.5/scotland/</a:t>
            </a:r>
            <a:r>
              <a:rPr lang="en-US" sz="900" dirty="0">
                <a:ea typeface="+mn-ea"/>
                <a:cs typeface="+mn-cs"/>
                <a:hlinkClick r:id="rId5"/>
              </a:rPr>
              <a:t> </a:t>
            </a:r>
            <a:r>
              <a:rPr lang="en-GB" sz="900" dirty="0">
                <a:ea typeface="+mn-ea"/>
                <a:cs typeface="+mn-cs"/>
              </a:rPr>
              <a:t>; or, (</a:t>
            </a:r>
            <a:r>
              <a:rPr lang="en-GB" sz="900" dirty="0" err="1">
                <a:ea typeface="+mn-ea"/>
                <a:cs typeface="+mn-cs"/>
              </a:rPr>
              <a:t>b</a:t>
            </a:r>
            <a:r>
              <a:rPr lang="en-GB" sz="900" dirty="0">
                <a:ea typeface="+mn-ea"/>
                <a:cs typeface="+mn-cs"/>
              </a:rPr>
              <a:t>) send a letter to Creative Commons, 543 Howard Street, 5th Floor, San Francisco, California, 94105, USA. </a:t>
            </a:r>
          </a:p>
        </p:txBody>
      </p:sp>
      <p:pic>
        <p:nvPicPr>
          <p:cNvPr id="13" name="Picture 89" descr="Creative-Commons-10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872163"/>
            <a:ext cx="1228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5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914400"/>
            <a:ext cx="2209800" cy="518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" y="914400"/>
            <a:ext cx="6477000" cy="518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5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" y="914400"/>
            <a:ext cx="88392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1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igital Curation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b="13454"/>
          <a:stretch>
            <a:fillRect/>
          </a:stretch>
        </p:blipFill>
        <p:spPr bwMode="auto">
          <a:xfrm>
            <a:off x="0" y="85725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ew-orange-collage-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new-orange-collage-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86225" y="488950"/>
            <a:ext cx="5057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800" b="1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… because good research needs good data</a:t>
            </a:r>
          </a:p>
        </p:txBody>
      </p:sp>
      <p:pic>
        <p:nvPicPr>
          <p:cNvPr id="8" name="Picture 13" descr="new-orange-collage-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335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64881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2000">
                <a:solidFill>
                  <a:srgbClr val="FCE404"/>
                </a:solidFill>
                <a:ea typeface="+mn-ea"/>
                <a:cs typeface="+mn-cs"/>
              </a:rPr>
              <a:t>DRAMBORA and DAF talk, EDINA, 27</a:t>
            </a:r>
            <a:r>
              <a:rPr lang="en-GB" sz="2000" baseline="30000">
                <a:solidFill>
                  <a:srgbClr val="FCE404"/>
                </a:solidFill>
                <a:ea typeface="+mn-ea"/>
                <a:cs typeface="+mn-cs"/>
              </a:rPr>
              <a:t>th</a:t>
            </a:r>
            <a:r>
              <a:rPr lang="en-GB" sz="2000">
                <a:solidFill>
                  <a:srgbClr val="FCE404"/>
                </a:solidFill>
                <a:ea typeface="+mn-ea"/>
                <a:cs typeface="+mn-cs"/>
              </a:rPr>
              <a:t> October 2009</a:t>
            </a:r>
          </a:p>
        </p:txBody>
      </p:sp>
      <p:pic>
        <p:nvPicPr>
          <p:cNvPr id="10" name="Picture 10" descr="jisc-logo-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6022975"/>
            <a:ext cx="685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8093075" y="5591175"/>
            <a:ext cx="125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GB" sz="1200" b="1">
                <a:solidFill>
                  <a:schemeClr val="bg2"/>
                </a:solidFill>
                <a:ea typeface="+mn-ea"/>
                <a:cs typeface="+mn-cs"/>
              </a:rPr>
              <a:t>Funded by:</a:t>
            </a: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1447800" y="5781675"/>
            <a:ext cx="51752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900">
                <a:ea typeface="+mn-ea"/>
                <a:cs typeface="+mn-cs"/>
              </a:rPr>
              <a:t>This work is licensed under the Creative Commons Attribution-NonCommercial-ShareAlike 2.5 UK: Scotland License. To view a copy of this license, visit </a:t>
            </a:r>
            <a:r>
              <a:rPr lang="en-US" sz="900" u="sng">
                <a:ea typeface="+mn-ea"/>
                <a:cs typeface="+mn-cs"/>
                <a:hlinkClick r:id="rId5"/>
              </a:rPr>
              <a:t>http://creativecommons.org/licenses/by-nc-sa/2.5/scotland/</a:t>
            </a:r>
            <a:r>
              <a:rPr lang="en-US" sz="900">
                <a:ea typeface="+mn-ea"/>
                <a:cs typeface="+mn-cs"/>
                <a:hlinkClick r:id="rId5"/>
              </a:rPr>
              <a:t> </a:t>
            </a:r>
            <a:r>
              <a:rPr lang="en-GB" sz="900">
                <a:ea typeface="+mn-ea"/>
                <a:cs typeface="+mn-cs"/>
              </a:rPr>
              <a:t>; or, (b) send a letter to Creative Commons, 543 Howard Street, 5th Floor, San Francisco, California, 94105, USA. </a:t>
            </a:r>
          </a:p>
        </p:txBody>
      </p:sp>
      <p:pic>
        <p:nvPicPr>
          <p:cNvPr id="13" name="Picture 13" descr="Creative-Commons-10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872163"/>
            <a:ext cx="1228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8538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66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71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37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62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66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27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87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049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8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914400"/>
            <a:ext cx="2209800" cy="518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" y="914400"/>
            <a:ext cx="6477000" cy="5181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2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97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6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4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23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73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89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igital Curation Cent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b="13454"/>
          <a:stretch>
            <a:fillRect/>
          </a:stretch>
        </p:blipFill>
        <p:spPr bwMode="auto">
          <a:xfrm>
            <a:off x="0" y="85725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1" descr="new-orange-collage-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2" descr="new-orange-collage-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313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3940175" y="501650"/>
            <a:ext cx="504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800" b="1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… because good research needs good data</a:t>
            </a:r>
          </a:p>
        </p:txBody>
      </p:sp>
      <p:pic>
        <p:nvPicPr>
          <p:cNvPr id="1031" name="Picture 109" descr="new-orange-collage-ba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335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0" y="6512266"/>
            <a:ext cx="9144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GB" sz="1500" b="1" i="0" u="none" strike="noStrike" kern="1200" baseline="0" dirty="0" smtClean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</a:rPr>
              <a:t>DMP Online, Lincoln, 28</a:t>
            </a:r>
            <a:r>
              <a:rPr lang="en-GB" sz="1500" b="1" i="0" u="none" strike="noStrike" kern="1200" baseline="30000" dirty="0" smtClean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</a:rPr>
              <a:t>th</a:t>
            </a:r>
            <a:r>
              <a:rPr lang="en-GB" sz="1500" b="1" i="0" u="none" strike="noStrike" kern="1200" baseline="0" dirty="0" smtClean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</a:rPr>
              <a:t> Feb 2013</a:t>
            </a:r>
            <a:endParaRPr lang="en-GB" sz="1400" kern="1200" dirty="0" smtClean="0">
              <a:solidFill>
                <a:srgbClr val="FFFF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3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1106500"/>
            <a:ext cx="9025378" cy="530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4339" name="Picture 3" descr="Digital Curation Cent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 b="13454"/>
          <a:stretch>
            <a:fillRect/>
          </a:stretch>
        </p:blipFill>
        <p:spPr bwMode="auto">
          <a:xfrm>
            <a:off x="0" y="85725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new-orange-collage-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new-orange-collage-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6313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3940175" y="501650"/>
            <a:ext cx="504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sz="1800" b="1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… because good research needs good data</a:t>
            </a:r>
          </a:p>
        </p:txBody>
      </p:sp>
      <p:pic>
        <p:nvPicPr>
          <p:cNvPr id="14343" name="Picture 7" descr="new-orange-collage-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335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360" name="Text Box 8"/>
          <p:cNvSpPr txBox="1">
            <a:spLocks noChangeArrowheads="1"/>
          </p:cNvSpPr>
          <p:nvPr/>
        </p:nvSpPr>
        <p:spPr bwMode="auto">
          <a:xfrm>
            <a:off x="0" y="648811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1400" b="1" i="0" u="none" strike="noStrike" kern="1200" baseline="0" dirty="0" smtClean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</a:rPr>
              <a:t>DMP Online, Lincoln, 28</a:t>
            </a:r>
            <a:r>
              <a:rPr lang="en-GB" sz="1400" b="1" i="0" u="none" strike="noStrike" kern="1200" baseline="30000" dirty="0" smtClean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</a:rPr>
              <a:t>th</a:t>
            </a:r>
            <a:r>
              <a:rPr lang="en-GB" sz="1400" b="1" i="0" u="none" strike="noStrike" kern="1200" baseline="0" dirty="0" smtClean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</a:rPr>
              <a:t> Feb 2013</a:t>
            </a:r>
            <a:endParaRPr lang="en-GB" sz="1200" kern="1200" dirty="0" smtClean="0">
              <a:solidFill>
                <a:srgbClr val="FFFF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7150" y="9144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C620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-nc-sa/2.5/scotlan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news/future-plans-dmponlin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dmponlin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erry.miller@ed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0" y="1293812"/>
            <a:ext cx="9144000" cy="274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3600" dirty="0" smtClean="0">
                <a:solidFill>
                  <a:srgbClr val="FC6204"/>
                </a:solidFill>
              </a:rPr>
              <a:t>DMP </a:t>
            </a:r>
            <a:r>
              <a:rPr lang="en-GB" sz="3600" dirty="0" smtClean="0">
                <a:solidFill>
                  <a:srgbClr val="FC6204"/>
                </a:solidFill>
              </a:rPr>
              <a:t>Online</a:t>
            </a:r>
            <a:endParaRPr lang="en-GB" sz="3600" dirty="0">
              <a:solidFill>
                <a:srgbClr val="FC6204"/>
              </a:solidFill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4134010"/>
            <a:ext cx="9144000" cy="142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GB" sz="1800" dirty="0" smtClean="0"/>
              <a:t>Kerry Miller</a:t>
            </a:r>
            <a:endParaRPr lang="en-GB" sz="1800" dirty="0"/>
          </a:p>
          <a:p>
            <a:pPr algn="ctr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GB" sz="1800" dirty="0"/>
              <a:t>Digital </a:t>
            </a:r>
            <a:r>
              <a:rPr lang="en-GB" sz="1800" dirty="0" err="1"/>
              <a:t>Curation</a:t>
            </a:r>
            <a:r>
              <a:rPr lang="en-GB" sz="1800" dirty="0"/>
              <a:t> Centre </a:t>
            </a:r>
          </a:p>
          <a:p>
            <a:pPr algn="ctr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GB" sz="1800" dirty="0"/>
              <a:t>University of </a:t>
            </a:r>
            <a:r>
              <a:rPr lang="en-GB" sz="1800" dirty="0" smtClean="0"/>
              <a:t>Edinburgh</a:t>
            </a:r>
          </a:p>
          <a:p>
            <a:pPr algn="ctr">
              <a:lnSpc>
                <a:spcPct val="80000"/>
              </a:lnSpc>
              <a:buClr>
                <a:schemeClr val="tx2"/>
              </a:buClr>
              <a:buFontTx/>
              <a:buNone/>
            </a:pPr>
            <a:endParaRPr lang="en-GB" sz="1800" dirty="0"/>
          </a:p>
          <a:p>
            <a:pPr algn="ctr">
              <a:lnSpc>
                <a:spcPct val="80000"/>
              </a:lnSpc>
              <a:buClr>
                <a:schemeClr val="tx2"/>
              </a:buClr>
              <a:buFontTx/>
              <a:buNone/>
            </a:pPr>
            <a:r>
              <a:rPr lang="en-GB" sz="1800" dirty="0" smtClean="0"/>
              <a:t>Kerry.miller@ed.ac.uk</a:t>
            </a:r>
            <a:endParaRPr lang="en-US" sz="1800" u="sng" dirty="0"/>
          </a:p>
        </p:txBody>
      </p:sp>
      <p:pic>
        <p:nvPicPr>
          <p:cNvPr id="28676" name="Picture 80" descr="jisc-logo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5986463"/>
            <a:ext cx="685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82"/>
          <p:cNvSpPr txBox="1">
            <a:spLocks noChangeArrowheads="1"/>
          </p:cNvSpPr>
          <p:nvPr/>
        </p:nvSpPr>
        <p:spPr bwMode="auto">
          <a:xfrm>
            <a:off x="8093075" y="5554663"/>
            <a:ext cx="1254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GB" sz="1200" b="1">
                <a:solidFill>
                  <a:schemeClr val="bg2"/>
                </a:solidFill>
              </a:rPr>
              <a:t>Funded by:</a:t>
            </a:r>
          </a:p>
        </p:txBody>
      </p:sp>
      <p:sp>
        <p:nvSpPr>
          <p:cNvPr id="28678" name="Text Box 85"/>
          <p:cNvSpPr txBox="1">
            <a:spLocks noChangeArrowheads="1"/>
          </p:cNvSpPr>
          <p:nvPr/>
        </p:nvSpPr>
        <p:spPr bwMode="auto">
          <a:xfrm>
            <a:off x="1447800" y="5745163"/>
            <a:ext cx="5175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900"/>
              <a:t>This work is licensed under the Creative Commons Attribution-NonCommercial-ShareAlike 2.5 UK: Scotland License. To view a copy of this license, (a) visit </a:t>
            </a:r>
            <a:r>
              <a:rPr lang="en-US" sz="900" u="sng">
                <a:hlinkClick r:id="rId4"/>
              </a:rPr>
              <a:t>http://creativecommons.org/licenses/by-nc-sa/2.5/scotland/</a:t>
            </a:r>
            <a:r>
              <a:rPr lang="en-US" sz="900">
                <a:hlinkClick r:id="rId4"/>
              </a:rPr>
              <a:t> </a:t>
            </a:r>
            <a:r>
              <a:rPr lang="en-GB" sz="900"/>
              <a:t>; or, (b) send a letter to Creative Commons, 543 Howard Street, 5th Floor, San Francisco, California, 94105, USA. </a:t>
            </a:r>
          </a:p>
        </p:txBody>
      </p:sp>
      <p:pic>
        <p:nvPicPr>
          <p:cNvPr id="28679" name="Picture 89" descr="Creative-Commons-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835650"/>
            <a:ext cx="1228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DMP Online v3.0 – </a:t>
            </a: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  <a:endParaRPr lang="en-GB" sz="32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008"/>
            <a:ext cx="9136334" cy="422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652"/>
            <a:ext cx="9144000" cy="436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DMP Online v3.0 – </a:t>
            </a: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  <a:endParaRPr lang="en-GB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" y="1867220"/>
            <a:ext cx="9116151" cy="434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5944"/>
            <a:ext cx="9144000" cy="443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22" y="3095132"/>
            <a:ext cx="641063" cy="145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3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DMP Online v3.0 – </a:t>
            </a: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  <a:endParaRPr lang="en-GB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32" y="1745506"/>
            <a:ext cx="3555938" cy="473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3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60398"/>
            <a:ext cx="9144000" cy="975871"/>
          </a:xfrm>
        </p:spPr>
        <p:txBody>
          <a:bodyPr/>
          <a:lstStyle/>
          <a:p>
            <a:pPr lvl="1"/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DMP Online v3.0 – </a:t>
            </a: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ea typeface="ＭＳ Ｐゴシック" charset="0"/>
                <a:cs typeface="ＭＳ Ｐゴシック" charset="0"/>
              </a:rPr>
              <a:t>Working with institutions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and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funders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251" y="2136162"/>
            <a:ext cx="8248650" cy="4356846"/>
          </a:xfrm>
        </p:spPr>
        <p:txBody>
          <a:bodyPr anchor="ctr"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2400" dirty="0" smtClean="0"/>
              <a:t>A central service that asks all researchers the questions they want answered,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2400" dirty="0" smtClean="0"/>
              <a:t>Ability to offer tailored guidance and links to other support,</a:t>
            </a:r>
          </a:p>
          <a:p>
            <a:r>
              <a:rPr lang="en-GB" sz="2400" dirty="0" smtClean="0"/>
              <a:t>Institutions can direct researchers to use the services they provide, or direct them to appropriate external services,</a:t>
            </a:r>
          </a:p>
        </p:txBody>
      </p:sp>
    </p:spTree>
    <p:extLst>
      <p:ext uri="{BB962C8B-B14F-4D97-AF65-F5344CB8AC3E}">
        <p14:creationId xmlns:p14="http://schemas.microsoft.com/office/powerpoint/2010/main" val="11591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60398"/>
            <a:ext cx="9144000" cy="975871"/>
          </a:xfrm>
        </p:spPr>
        <p:txBody>
          <a:bodyPr/>
          <a:lstStyle/>
          <a:p>
            <a:pPr lvl="1"/>
            <a:r>
              <a:rPr lang="en-GB" sz="3600" dirty="0" smtClean="0"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ea typeface="ＭＳ Ｐゴシック" charset="0"/>
                <a:cs typeface="ＭＳ Ｐゴシック" charset="0"/>
              </a:rPr>
              <a:t>DMP Online v3.0 – </a:t>
            </a:r>
            <a:br>
              <a:rPr lang="en-GB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Working with institutions and funders</a:t>
            </a:r>
            <a:endParaRPr lang="en-GB" sz="3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793"/>
            <a:ext cx="9144000" cy="436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0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60398"/>
            <a:ext cx="9144000" cy="975871"/>
          </a:xfrm>
        </p:spPr>
        <p:txBody>
          <a:bodyPr/>
          <a:lstStyle/>
          <a:p>
            <a:pPr lvl="1"/>
            <a:r>
              <a:rPr lang="en-GB" sz="3600" dirty="0" smtClean="0"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ea typeface="ＭＳ Ｐゴシック" charset="0"/>
                <a:cs typeface="ＭＳ Ｐゴシック" charset="0"/>
              </a:rPr>
              <a:t>DMP Online v3.0 – </a:t>
            </a:r>
            <a:br>
              <a:rPr lang="en-GB" sz="3600" dirty="0">
                <a:ea typeface="ＭＳ Ｐゴシック" charset="0"/>
                <a:cs typeface="ＭＳ Ｐゴシック" charset="0"/>
              </a:rPr>
            </a:br>
            <a:r>
              <a:rPr lang="en-US" sz="3600" dirty="0">
                <a:ea typeface="ＭＳ Ｐゴシック" charset="0"/>
                <a:cs typeface="ＭＳ Ｐゴシック" charset="0"/>
              </a:rPr>
              <a:t>Working with institutions and funders</a:t>
            </a:r>
            <a:endParaRPr lang="en-GB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900"/>
            <a:ext cx="914400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99" y="5199090"/>
            <a:ext cx="58705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2368"/>
            <a:ext cx="9144000" cy="198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0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60398"/>
            <a:ext cx="9144000" cy="975871"/>
          </a:xfrm>
        </p:spPr>
        <p:txBody>
          <a:bodyPr/>
          <a:lstStyle/>
          <a:p>
            <a:pPr lvl="1"/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DMP Online v3.0 –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Supporting Researchers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5045" y="1981200"/>
            <a:ext cx="8490857" cy="4504124"/>
          </a:xfrm>
        </p:spPr>
        <p:txBody>
          <a:bodyPr/>
          <a:lstStyle/>
          <a:p>
            <a:r>
              <a:rPr lang="en-GB" sz="2400" dirty="0" smtClean="0"/>
              <a:t>Breaks down complex funder requirements into simple questions</a:t>
            </a:r>
          </a:p>
          <a:p>
            <a:r>
              <a:rPr lang="en-GB" sz="2400" dirty="0" smtClean="0"/>
              <a:t>Provides detailed guidance and links to further support </a:t>
            </a:r>
          </a:p>
          <a:p>
            <a:r>
              <a:rPr lang="en-GB" sz="2400" dirty="0" smtClean="0"/>
              <a:t>Ensures they meet funder requirements when making grant applications</a:t>
            </a:r>
          </a:p>
          <a:p>
            <a:r>
              <a:rPr lang="en-GB" sz="2400" dirty="0" smtClean="0"/>
              <a:t>Provides a plan that they can develop and work to throughout the life of a project </a:t>
            </a:r>
          </a:p>
          <a:p>
            <a:r>
              <a:rPr lang="en-GB" sz="2400" dirty="0" smtClean="0"/>
              <a:t>Creates a record of the data created and where and how it will be stored long-term</a:t>
            </a:r>
          </a:p>
          <a:p>
            <a:r>
              <a:rPr lang="en-GB" sz="2400" dirty="0" smtClean="0"/>
              <a:t>Alerts them to potential pit-falls and problems they may need to address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96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60396"/>
            <a:ext cx="9144000" cy="922085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Running Order</a:t>
            </a:r>
            <a:endParaRPr lang="en-GB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6" y="1865313"/>
            <a:ext cx="8458199" cy="4611687"/>
          </a:xfrm>
        </p:spPr>
        <p:txBody>
          <a:bodyPr anchor="ctr"/>
          <a:lstStyle/>
          <a:p>
            <a:pPr marL="400050" lvl="1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US" sz="2800" dirty="0" smtClean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DMP </a:t>
            </a:r>
            <a:r>
              <a:rPr lang="en-US" sz="2800" dirty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Online v3.0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Working with institutions </a:t>
            </a:r>
            <a:r>
              <a:rPr lang="en-US" sz="2000" dirty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and funders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Supporting researchers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Usage</a:t>
            </a:r>
          </a:p>
          <a:p>
            <a:pPr marL="400050" lvl="1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II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: Future plans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latin typeface="Arial" charset="0"/>
                <a:ea typeface="ＭＳ Ｐゴシック" charset="0"/>
              </a:rPr>
              <a:t>The Checklist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latin typeface="Arial" charset="0"/>
                <a:ea typeface="ＭＳ Ｐゴシック" charset="0"/>
              </a:rPr>
              <a:t>The Online tool</a:t>
            </a:r>
          </a:p>
          <a:p>
            <a:pPr marL="400050" lvl="1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III: </a:t>
            </a:r>
            <a:r>
              <a:rPr lang="en-US" sz="2800" dirty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Contact details and resources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solidFill>
                <a:srgbClr val="A6A6A6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43108"/>
            <a:ext cx="9144000" cy="995242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II</a:t>
            </a: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: Future Plans – </a:t>
            </a:r>
            <a:r>
              <a:rPr lang="en-GB" sz="3200" dirty="0" smtClean="0">
                <a:latin typeface="Arial" charset="0"/>
                <a:ea typeface="ＭＳ Ｐゴシック" charset="0"/>
                <a:cs typeface="ＭＳ Ｐゴシック" charset="0"/>
              </a:rPr>
              <a:t>The Checklist</a:t>
            </a:r>
            <a:endParaRPr lang="en-GB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475" y="1981200"/>
            <a:ext cx="8410575" cy="4514850"/>
          </a:xfrm>
        </p:spPr>
        <p:txBody>
          <a:bodyPr anchor="ctr"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The Checklist will be simplified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Number of questions reduced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Relationship with funder questions will change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Guidance will be reviewed to ensure it is fully up-to-date and comprehensive – but written in language researchers will recognise.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43108"/>
            <a:ext cx="9144000" cy="957142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II</a:t>
            </a: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: Future Plans – </a:t>
            </a:r>
            <a:r>
              <a:rPr lang="en-GB" sz="3200" dirty="0" smtClean="0">
                <a:latin typeface="Arial" charset="0"/>
                <a:ea typeface="ＭＳ Ｐゴシック" charset="0"/>
                <a:cs typeface="ＭＳ Ｐゴシック" charset="0"/>
              </a:rPr>
              <a:t>The Online Tool</a:t>
            </a:r>
            <a:endParaRPr lang="en-GB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1981199"/>
            <a:ext cx="8229600" cy="4505325"/>
          </a:xfrm>
        </p:spPr>
        <p:txBody>
          <a:bodyPr anchor="ctr"/>
          <a:lstStyle/>
          <a:p>
            <a:r>
              <a:rPr lang="en-GB" dirty="0" smtClean="0"/>
              <a:t>Significant improvements to the: </a:t>
            </a:r>
          </a:p>
          <a:p>
            <a:pPr lvl="1"/>
            <a:r>
              <a:rPr lang="en-GB" dirty="0" smtClean="0"/>
              <a:t>User Interface</a:t>
            </a:r>
          </a:p>
          <a:p>
            <a:pPr lvl="1"/>
            <a:r>
              <a:rPr lang="en-GB" dirty="0" smtClean="0"/>
              <a:t>Registration process</a:t>
            </a:r>
          </a:p>
          <a:p>
            <a:pPr lvl="1"/>
            <a:r>
              <a:rPr lang="en-GB" dirty="0" smtClean="0"/>
              <a:t>Workflows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Wizards to guide users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dirty="0" smtClean="0"/>
              <a:t>Templates shortened and simplified to ask funder questions directly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540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57274"/>
            <a:ext cx="9144000" cy="933451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Running Order</a:t>
            </a:r>
            <a:endParaRPr lang="en-GB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865313"/>
            <a:ext cx="8448675" cy="4621212"/>
          </a:xfrm>
        </p:spPr>
        <p:txBody>
          <a:bodyPr anchor="ctr"/>
          <a:lstStyle/>
          <a:p>
            <a:pPr marL="400050" lvl="1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DMP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Online v3.0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Working with institutions and funders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Supporting researchers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Usage</a:t>
            </a:r>
          </a:p>
          <a:p>
            <a:pPr marL="400050" lvl="1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II: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Future plans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ＭＳ Ｐゴシック" charset="0"/>
              </a:rPr>
              <a:t>The Checklist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ＭＳ Ｐゴシック" charset="0"/>
              </a:rPr>
              <a:t>The Online tool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marL="400050" lvl="1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III: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Contact details and resources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solidFill>
                <a:srgbClr val="A6A6A6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43108"/>
            <a:ext cx="9144000" cy="985717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II</a:t>
            </a: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: Future Plans – </a:t>
            </a:r>
            <a:r>
              <a:rPr lang="en-GB" sz="3200" dirty="0" smtClean="0">
                <a:latin typeface="Arial" charset="0"/>
                <a:ea typeface="ＭＳ Ｐゴシック" charset="0"/>
                <a:cs typeface="ＭＳ Ｐゴシック" charset="0"/>
              </a:rPr>
              <a:t>The Online Tool</a:t>
            </a:r>
            <a:endParaRPr lang="en-GB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981199"/>
            <a:ext cx="8277225" cy="450532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New </a:t>
            </a:r>
            <a:r>
              <a:rPr lang="en-GB" dirty="0"/>
              <a:t>Checklist used to link questions to guidance and </a:t>
            </a:r>
            <a:r>
              <a:rPr lang="en-GB" dirty="0" smtClean="0"/>
              <a:t>support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0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Export formats improved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Status of plans recorded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20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Terms and Conditions will be updated to allow use of aggregated data – while maintaining the privacy of users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497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43108"/>
            <a:ext cx="9144000" cy="985717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II</a:t>
            </a: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: Future Plans – </a:t>
            </a:r>
            <a:r>
              <a:rPr lang="en-GB" sz="3200" dirty="0" smtClean="0">
                <a:latin typeface="Arial" charset="0"/>
                <a:ea typeface="ＭＳ Ｐゴシック" charset="0"/>
                <a:cs typeface="ＭＳ Ｐゴシック" charset="0"/>
              </a:rPr>
              <a:t>The Online Tool</a:t>
            </a:r>
            <a:endParaRPr lang="en-GB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5" y="1981199"/>
            <a:ext cx="8277225" cy="4505325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DMP Online community of Users, Developers, Funders, and Institutions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Main changes in place by April 2013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dirty="0" smtClean="0"/>
              <a:t>Read Kevin Ashley’s </a:t>
            </a:r>
            <a:r>
              <a:rPr lang="en-GB"/>
              <a:t>b</a:t>
            </a:r>
            <a:r>
              <a:rPr lang="en-GB" smtClean="0"/>
              <a:t>log post at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www.dcc.ac.uk/news/future-plans-dmponline</a:t>
            </a:r>
            <a:r>
              <a:rPr lang="en-GB" sz="2400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17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2400300"/>
            <a:ext cx="7775575" cy="4325938"/>
          </a:xfrm>
        </p:spPr>
        <p:txBody>
          <a:bodyPr lIns="90000" tIns="46800" rIns="90000" bIns="46800"/>
          <a:lstStyle/>
          <a:p>
            <a:pPr marL="0" indent="0" algn="ctr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All of our DMP-related resources available online at:</a:t>
            </a:r>
          </a:p>
          <a:p>
            <a:pPr marL="0" indent="0" algn="ctr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charset="0"/>
              <a:ea typeface="ＭＳ Ｐゴシック" charset="0"/>
              <a:cs typeface="ＭＳ Ｐゴシック" charset="0"/>
              <a:hlinkClick r:id="rId3"/>
            </a:endParaRPr>
          </a:p>
          <a:p>
            <a:pPr marL="0" indent="0" algn="ctr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  <a:hlinkClick r:id="rId3"/>
              </a:rPr>
              <a:t>www.dcc.ac.uk/dmponline/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 algn="ctr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THANK 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YOU</a:t>
            </a:r>
            <a:endParaRPr lang="en-GB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  <a:hlinkClick r:id="rId4"/>
              </a:rPr>
              <a:t>Kerry.miller@ed.ac.uk</a:t>
            </a:r>
            <a:r>
              <a:rPr lang="en-GB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11049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III: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Contact details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661462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14400"/>
            <a:ext cx="88392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Running Order</a:t>
            </a:r>
            <a:endParaRPr lang="en-GB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865313"/>
            <a:ext cx="8486775" cy="4611687"/>
          </a:xfrm>
        </p:spPr>
        <p:txBody>
          <a:bodyPr/>
          <a:lstStyle/>
          <a:p>
            <a:pPr marL="400050" lvl="1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DMP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Online v3.0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Working with institutions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and funders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Supporting researchers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Usage</a:t>
            </a:r>
          </a:p>
          <a:p>
            <a:pPr marL="400050" lvl="1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II</a:t>
            </a:r>
            <a:r>
              <a:rPr lang="en-US" sz="2800" dirty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: Future plans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5"/>
                </a:solidFill>
                <a:latin typeface="Arial" charset="0"/>
                <a:ea typeface="ＭＳ Ｐゴシック" charset="0"/>
              </a:rPr>
              <a:t>The Checklist</a:t>
            </a:r>
          </a:p>
          <a:p>
            <a:pPr lvl="1" eaLnBrk="1" hangingPunct="1">
              <a:lnSpc>
                <a:spcPct val="114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5"/>
                </a:solidFill>
                <a:latin typeface="Arial" charset="0"/>
                <a:ea typeface="ＭＳ Ｐゴシック" charset="0"/>
              </a:rPr>
              <a:t>The Online tool</a:t>
            </a:r>
          </a:p>
          <a:p>
            <a:pPr marL="400050" lvl="1" indent="0" eaLnBrk="1" hangingPunct="1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III: </a:t>
            </a:r>
            <a:r>
              <a:rPr lang="en-US" sz="2800" dirty="0">
                <a:solidFill>
                  <a:schemeClr val="accent5"/>
                </a:solidFill>
                <a:latin typeface="Arial" charset="0"/>
                <a:ea typeface="ＭＳ Ｐゴシック" charset="0"/>
                <a:cs typeface="ＭＳ Ｐゴシック" charset="0"/>
              </a:rPr>
              <a:t>Contact details and resources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600" dirty="0">
              <a:solidFill>
                <a:srgbClr val="A6A6A6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834" y="1924050"/>
            <a:ext cx="8421700" cy="4571999"/>
          </a:xfrm>
        </p:spPr>
        <p:txBody>
          <a:bodyPr lIns="90000" tIns="46800" rIns="90000" bIns="46800" anchor="ctr"/>
          <a:lstStyle/>
          <a:p>
            <a:pPr marL="0" indent="0" defTabSz="457200" eaLnBrk="1" hangingPunct="1">
              <a:lnSpc>
                <a:spcPct val="114000"/>
              </a:lnSpc>
              <a:spcBef>
                <a:spcPts val="0"/>
              </a:spcBef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defTabSz="457200" eaLnBrk="1" hangingPunct="1">
              <a:lnSpc>
                <a:spcPct val="114000"/>
              </a:lnSpc>
              <a:spcBef>
                <a:spcPts val="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defTabSz="457200" eaLnBrk="1" hangingPunct="1">
              <a:lnSpc>
                <a:spcPct val="114000"/>
              </a:lnSpc>
              <a:spcBef>
                <a:spcPts val="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defTabSz="457200" eaLnBrk="1" hangingPunct="1">
              <a:lnSpc>
                <a:spcPct val="114000"/>
              </a:lnSpc>
              <a:spcBef>
                <a:spcPts val="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 smtClean="0">
              <a:ea typeface="ＭＳ Ｐゴシック" charset="0"/>
              <a:cs typeface="ＭＳ Ｐゴシック" charset="0"/>
            </a:endParaRPr>
          </a:p>
          <a:p>
            <a:pPr marL="0" indent="0" defTabSz="457200" eaLnBrk="1" hangingPunct="1">
              <a:lnSpc>
                <a:spcPct val="114000"/>
              </a:lnSpc>
              <a:spcBef>
                <a:spcPts val="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ea typeface="ＭＳ Ｐゴシック" charset="0"/>
                <a:cs typeface="ＭＳ Ｐゴシック" charset="0"/>
              </a:rPr>
              <a:t>DMP 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Online is a web-based tool that enables users to</a:t>
            </a:r>
            <a:r>
              <a:rPr lang="en-GB" sz="2400" dirty="0" smtClean="0">
                <a:ea typeface="ＭＳ Ｐゴシック" charset="0"/>
                <a:cs typeface="ＭＳ Ｐゴシック" charset="0"/>
              </a:rPr>
              <a:t>...</a:t>
            </a:r>
          </a:p>
          <a:p>
            <a:pPr marL="0" indent="0" defTabSz="457200" eaLnBrk="1" hangingPunct="1">
              <a:lnSpc>
                <a:spcPct val="114000"/>
              </a:lnSpc>
              <a:spcBef>
                <a:spcPts val="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600" dirty="0" smtClean="0">
              <a:ea typeface="ＭＳ Ｐゴシック" charset="0"/>
              <a:cs typeface="ＭＳ Ｐゴシック" charset="0"/>
            </a:endParaRP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ea typeface="ＭＳ Ｐゴシック" charset="0"/>
                <a:cs typeface="ＭＳ Ｐゴシック" charset="0"/>
              </a:rPr>
              <a:t>Create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, store and update multiple versions of </a:t>
            </a:r>
            <a:r>
              <a:rPr lang="en-GB" sz="2400" dirty="0" smtClean="0">
                <a:ea typeface="ＭＳ Ｐゴシック" charset="0"/>
                <a:cs typeface="ＭＳ Ｐゴシック" charset="0"/>
              </a:rPr>
              <a:t>DMPs 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at the application and in-project stages</a:t>
            </a: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ea typeface="ＭＳ Ｐゴシック" charset="0"/>
                <a:cs typeface="ＭＳ Ｐゴシック" charset="0"/>
              </a:rPr>
              <a:t>Meet 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funders</a:t>
            </a:r>
            <a:r>
              <a:rPr lang="ja-JP" altLang="en-GB" sz="2400" dirty="0" smtClean="0">
                <a:ea typeface="ＭＳ Ｐゴシック" charset="0"/>
                <a:cs typeface="ＭＳ Ｐゴシック" charset="0"/>
              </a:rPr>
              <a:t>’</a:t>
            </a:r>
            <a:r>
              <a:rPr lang="en-GB" sz="2400" dirty="0" smtClean="0">
                <a:ea typeface="ＭＳ Ｐゴシック" charset="0"/>
                <a:cs typeface="ＭＳ Ｐゴシック" charset="0"/>
              </a:rPr>
              <a:t>specific 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data-related </a:t>
            </a:r>
            <a:r>
              <a:rPr lang="en-GB" sz="2400" dirty="0" smtClean="0">
                <a:ea typeface="ＭＳ Ｐゴシック" charset="0"/>
                <a:cs typeface="ＭＳ Ｐゴシック" charset="0"/>
              </a:rPr>
              <a:t>requirements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ea typeface="ＭＳ Ｐゴシック" charset="0"/>
                <a:cs typeface="ＭＳ Ｐゴシック" charset="0"/>
              </a:rPr>
              <a:t>Get 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funder- and institution-specific guidance on best practice and helpful contacts</a:t>
            </a: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ea typeface="ＭＳ Ｐゴシック" charset="0"/>
                <a:cs typeface="ＭＳ Ｐゴシック" charset="0"/>
              </a:rPr>
              <a:t>Customise </a:t>
            </a:r>
            <a:r>
              <a:rPr lang="en-GB" sz="2400" dirty="0">
                <a:ea typeface="ＭＳ Ｐゴシック" charset="0"/>
                <a:cs typeface="ＭＳ Ｐゴシック" charset="0"/>
              </a:rPr>
              <a:t>and export DMPs in a variety of </a:t>
            </a:r>
            <a:r>
              <a:rPr lang="en-GB" sz="2400" dirty="0" smtClean="0">
                <a:ea typeface="ＭＳ Ｐゴシック" charset="0"/>
                <a:cs typeface="ＭＳ Ｐゴシック" charset="0"/>
              </a:rPr>
              <a:t>formats</a:t>
            </a: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ea typeface="ＭＳ Ｐゴシック" charset="0"/>
                <a:cs typeface="ＭＳ Ｐゴシック" charset="0"/>
              </a:rPr>
              <a:t>Overlay multiple templates</a:t>
            </a: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>
                <a:ea typeface="ＭＳ Ｐゴシック" charset="0"/>
                <a:cs typeface="ＭＳ Ｐゴシック" charset="0"/>
              </a:rPr>
              <a:t>Share plans with other researchers or support staff </a:t>
            </a:r>
            <a:endParaRPr lang="en-GB" sz="2400" dirty="0">
              <a:ea typeface="ＭＳ Ｐゴシック" charset="0"/>
              <a:cs typeface="ＭＳ Ｐゴシック" charset="0"/>
            </a:endParaRP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L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>
                <a:ea typeface="ＭＳ Ｐゴシック" charset="0"/>
                <a:cs typeface="ＭＳ Ｐゴシック" charset="0"/>
              </a:rPr>
              <a:t>Produce customised institutional versions of the tool</a:t>
            </a:r>
          </a:p>
          <a:p>
            <a:pPr marL="0" indent="0" defTabSz="457200" eaLnBrk="1" hangingPunct="1">
              <a:lnSpc>
                <a:spcPct val="114000"/>
              </a:lnSpc>
              <a:spcBef>
                <a:spcPts val="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defTabSz="457200" eaLnBrk="1" hangingPunct="1">
              <a:lnSpc>
                <a:spcPct val="90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57275"/>
            <a:ext cx="9144000" cy="83820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DMP </a:t>
            </a: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Online v3.0 – </a:t>
            </a:r>
            <a:r>
              <a:rPr lang="en-GB" sz="3200" dirty="0" smtClean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  <a:endParaRPr lang="en-GB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3375" y="1851852"/>
            <a:ext cx="8505825" cy="4625788"/>
          </a:xfrm>
        </p:spPr>
        <p:txBody>
          <a:bodyPr lIns="90000" tIns="46800" rIns="90000" bIns="46800"/>
          <a:lstStyle/>
          <a:p>
            <a:pPr marL="0" indent="0" defTabSz="457200" eaLnBrk="1" hangingPunct="1">
              <a:lnSpc>
                <a:spcPct val="114000"/>
              </a:lnSpc>
              <a:spcBef>
                <a:spcPts val="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Overview</a:t>
            </a: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U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User logs-in and starts a new DMP by filling in some basic details</a:t>
            </a: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U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Then they choose the template(s) they need from the ones available</a:t>
            </a: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U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Each template contains a sub-set of the checklist questions which have been mapped to the requirements of the funder, institution, or discipline they have selected</a:t>
            </a: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U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Each template also contains detailed guidance and links to further information to help the researcher complete the DMP</a:t>
            </a: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U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The researcher who begins the DMP can share it with their collaborators or with support staff so that they can work together to complete the plan.</a:t>
            </a:r>
          </a:p>
          <a:p>
            <a:pPr marL="514350" indent="-514350" defTabSz="457200" eaLnBrk="1" hangingPunct="1">
              <a:lnSpc>
                <a:spcPct val="114000"/>
              </a:lnSpc>
              <a:spcBef>
                <a:spcPts val="0"/>
              </a:spcBef>
              <a:buFont typeface="+mj-lt"/>
              <a:buAutoNum type="romanUcPeriod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latin typeface="Arial" charset="0"/>
                <a:ea typeface="ＭＳ Ｐゴシック" charset="0"/>
                <a:cs typeface="ＭＳ Ｐゴシック" charset="0"/>
              </a:rPr>
              <a:t>Once complete the plan can be exported in a variety of different formats and submitted alongside a grant application.</a:t>
            </a: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047750"/>
            <a:ext cx="9144000" cy="958850"/>
          </a:xfrm>
        </p:spPr>
        <p:txBody>
          <a:bodyPr lIns="0" tIns="0" rIns="0" bIns="0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: DMP Online v3.0 – </a:t>
            </a: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  <a:endParaRPr lang="en-GB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446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" y="914400"/>
            <a:ext cx="8839200" cy="1075765"/>
          </a:xfrm>
        </p:spPr>
        <p:txBody>
          <a:bodyPr/>
          <a:lstStyle/>
          <a:p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DMP Online v3.0 – </a:t>
            </a: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  <a:endParaRPr lang="en-GB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6129"/>
            <a:ext cx="9138349" cy="410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0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DMP Online v3.0 – </a:t>
            </a: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  <a:endParaRPr lang="en-GB" sz="32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2858"/>
            <a:ext cx="9144000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I: 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DMP Online v3.0 – </a:t>
            </a: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  <a:endParaRPr lang="en-GB" sz="32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965"/>
            <a:ext cx="9143322" cy="435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32" y="2687878"/>
            <a:ext cx="27305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4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: DMP Online v3.0 – </a:t>
            </a: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How it Works</a:t>
            </a:r>
            <a:endParaRPr lang="en-GB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7869"/>
            <a:ext cx="9145797" cy="43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7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C">
  <a:themeElements>
    <a:clrScheme name="DCC 10">
      <a:dk1>
        <a:srgbClr val="000000"/>
      </a:dk1>
      <a:lt1>
        <a:srgbClr val="FFFFFF"/>
      </a:lt1>
      <a:dk2>
        <a:srgbClr val="FF6600"/>
      </a:dk2>
      <a:lt2>
        <a:srgbClr val="80808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000099"/>
      </a:hlink>
      <a:folHlink>
        <a:srgbClr val="000099"/>
      </a:folHlink>
    </a:clrScheme>
    <a:fontScheme name="D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C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8">
        <a:dk1>
          <a:srgbClr val="000000"/>
        </a:dk1>
        <a:lt1>
          <a:srgbClr val="FFFFFF"/>
        </a:lt1>
        <a:dk2>
          <a:srgbClr val="FF6600"/>
        </a:dk2>
        <a:lt2>
          <a:srgbClr val="808080"/>
        </a:lt2>
        <a:accent1>
          <a:srgbClr val="006699"/>
        </a:accent1>
        <a:accent2>
          <a:srgbClr val="3333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2D2DE7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9">
        <a:dk1>
          <a:srgbClr val="000000"/>
        </a:dk1>
        <a:lt1>
          <a:srgbClr val="FFFFFF"/>
        </a:lt1>
        <a:dk2>
          <a:srgbClr val="FF6600"/>
        </a:dk2>
        <a:lt2>
          <a:srgbClr val="80808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C 10">
        <a:dk1>
          <a:srgbClr val="000000"/>
        </a:dk1>
        <a:lt1>
          <a:srgbClr val="FFFFFF"/>
        </a:lt1>
        <a:dk2>
          <a:srgbClr val="FF6600"/>
        </a:dk2>
        <a:lt2>
          <a:srgbClr val="80808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CC">
  <a:themeElements>
    <a:clrScheme name="3_DCC 10">
      <a:dk1>
        <a:srgbClr val="000000"/>
      </a:dk1>
      <a:lt1>
        <a:srgbClr val="FFFFFF"/>
      </a:lt1>
      <a:dk2>
        <a:srgbClr val="FF6600"/>
      </a:dk2>
      <a:lt2>
        <a:srgbClr val="80808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000099"/>
      </a:hlink>
      <a:folHlink>
        <a:srgbClr val="000099"/>
      </a:folHlink>
    </a:clrScheme>
    <a:fontScheme name="3_D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C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C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C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C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C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C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C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CC 8">
        <a:dk1>
          <a:srgbClr val="000000"/>
        </a:dk1>
        <a:lt1>
          <a:srgbClr val="FFFFFF"/>
        </a:lt1>
        <a:dk2>
          <a:srgbClr val="FF6600"/>
        </a:dk2>
        <a:lt2>
          <a:srgbClr val="808080"/>
        </a:lt2>
        <a:accent1>
          <a:srgbClr val="006699"/>
        </a:accent1>
        <a:accent2>
          <a:srgbClr val="3333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2D2DE7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CC 9">
        <a:dk1>
          <a:srgbClr val="000000"/>
        </a:dk1>
        <a:lt1>
          <a:srgbClr val="FFFFFF"/>
        </a:lt1>
        <a:dk2>
          <a:srgbClr val="FF6600"/>
        </a:dk2>
        <a:lt2>
          <a:srgbClr val="80808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CC 10">
        <a:dk1>
          <a:srgbClr val="000000"/>
        </a:dk1>
        <a:lt1>
          <a:srgbClr val="FFFFFF"/>
        </a:lt1>
        <a:dk2>
          <a:srgbClr val="FF6600"/>
        </a:dk2>
        <a:lt2>
          <a:srgbClr val="80808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Settings\Brian Aitken\Local Settings\Temporary Internet Files\OLKE9\DCC.pot</Template>
  <TotalTime>4747</TotalTime>
  <Words>782</Words>
  <Application>Microsoft Office PowerPoint</Application>
  <PresentationFormat>On-screen Show (4:3)</PresentationFormat>
  <Paragraphs>123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DCC</vt:lpstr>
      <vt:lpstr>3_DCC</vt:lpstr>
      <vt:lpstr>PowerPoint Presentation</vt:lpstr>
      <vt:lpstr>Running Order</vt:lpstr>
      <vt:lpstr>Running Order</vt:lpstr>
      <vt:lpstr>I: DMP Online v3.0 – How it Works</vt:lpstr>
      <vt:lpstr>I: DMP Online v3.0 – How it Works</vt:lpstr>
      <vt:lpstr>I: DMP Online v3.0 – How it Works</vt:lpstr>
      <vt:lpstr>I: DMP Online v3.0 – How it Works</vt:lpstr>
      <vt:lpstr>I: DMP Online v3.0 – How it Works</vt:lpstr>
      <vt:lpstr>I: DMP Online v3.0 – How it Works</vt:lpstr>
      <vt:lpstr>I: DMP Online v3.0 – How it Works</vt:lpstr>
      <vt:lpstr>I: DMP Online v3.0 – How it Works</vt:lpstr>
      <vt:lpstr>I: DMP Online v3.0 – How it Works</vt:lpstr>
      <vt:lpstr>I: DMP Online v3.0 –  Working with institutions and funders</vt:lpstr>
      <vt:lpstr>I: DMP Online v3.0 –  Working with institutions and funders</vt:lpstr>
      <vt:lpstr>I: DMP Online v3.0 –  Working with institutions and funders</vt:lpstr>
      <vt:lpstr>I: DMP Online v3.0 – Supporting Researchers</vt:lpstr>
      <vt:lpstr>Running Order</vt:lpstr>
      <vt:lpstr>II: Future Plans – The Checklist</vt:lpstr>
      <vt:lpstr>II: Future Plans – The Online Tool</vt:lpstr>
      <vt:lpstr>II: Future Plans – The Online Tool</vt:lpstr>
      <vt:lpstr>II: Future Plans – The Online Tool</vt:lpstr>
      <vt:lpstr>III: Contact details and resources</vt:lpstr>
    </vt:vector>
  </TitlesOfParts>
  <Company>Digital Curation Centre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DCC PowerPoint Presentation</dc:title>
  <dc:creator>Digital Curation Centre</dc:creator>
  <cp:lastModifiedBy>kmiller3</cp:lastModifiedBy>
  <cp:revision>408</cp:revision>
  <cp:lastPrinted>2011-12-09T10:20:22Z</cp:lastPrinted>
  <dcterms:created xsi:type="dcterms:W3CDTF">2011-09-08T10:30:45Z</dcterms:created>
  <dcterms:modified xsi:type="dcterms:W3CDTF">2013-02-26T15:19:44Z</dcterms:modified>
</cp:coreProperties>
</file>